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0" r:id="rId25"/>
    <p:sldId id="2501" r:id="rId26"/>
    <p:sldId id="2502" r:id="rId27"/>
    <p:sldId id="2503" r:id="rId28"/>
    <p:sldId id="2504" r:id="rId29"/>
    <p:sldId id="2505" r:id="rId30"/>
    <p:sldId id="2506" r:id="rId31"/>
    <p:sldId id="2508" r:id="rId32"/>
    <p:sldId id="2510" r:id="rId33"/>
    <p:sldId id="2512" r:id="rId34"/>
    <p:sldId id="2513" r:id="rId35"/>
    <p:sldId id="2514" r:id="rId36"/>
    <p:sldId id="2515" r:id="rId37"/>
    <p:sldId id="2517" r:id="rId38"/>
    <p:sldId id="2525" r:id="rId39"/>
    <p:sldId id="2526" r:id="rId40"/>
    <p:sldId id="2516" r:id="rId41"/>
    <p:sldId id="2518" r:id="rId42"/>
    <p:sldId id="2519" r:id="rId43"/>
    <p:sldId id="2520" r:id="rId44"/>
    <p:sldId id="2521" r:id="rId45"/>
    <p:sldId id="2522" r:id="rId46"/>
    <p:sldId id="2523" r:id="rId47"/>
    <p:sldId id="2524" r:id="rId48"/>
    <p:sldId id="2527"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8519" autoAdjust="0"/>
  </p:normalViewPr>
  <p:slideViewPr>
    <p:cSldViewPr snapToGrid="0">
      <p:cViewPr>
        <p:scale>
          <a:sx n="100" d="100"/>
          <a:sy n="100" d="100"/>
        </p:scale>
        <p:origin x="936" y="-12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He</a:t>
            </a:r>
            <a:r>
              <a:rPr lang="sr-Latn-RS" dirty="0"/>
              <a:t>š funkcije mapiraju ulazne podatke u izlaze fiksnih dužina sa što uniformnijom raspodelom. Ti izlazi se nazivaju heš vrednosti i isti ulaz uvek daje isti izlaz</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sr-Latn-RS" dirty="0"/>
              <a:t>one su naravno kompleksn</a:t>
            </a:r>
            <a:r>
              <a:rPr lang="en-US" dirty="0" err="1"/>
              <a:t>ije</a:t>
            </a:r>
            <a:r>
              <a:rPr lang="sr-Latn-RS" dirty="0"/>
              <a:t> od jednostavnog ostatka pri deljenju koji je ovde dat kao primer, neke od kolega pišu cele diplomske radove samo na ovu temu</a:t>
            </a:r>
            <a:r>
              <a:rPr lang="en-US" dirty="0"/>
              <a:t>. </a:t>
            </a:r>
            <a:r>
              <a:rPr lang="sr-Latn-RS" dirty="0"/>
              <a:t>Sigurnost ovih funkcija se zasniva na jednosmernim matematičkim operacijama koje namerno odbacuju deo ulaznih informacija poput pomenutog ostatka pri deljenju, i bitskih operacija shiftovanja i ekskluzivnog ILI, tako da je matematički potpuno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Ovde možete da vidite kako one funkcionišu u aplikaciji, dole su izlazi </a:t>
            </a:r>
            <a:r>
              <a:rPr lang="en-US" dirty="0" err="1"/>
              <a:t>poznatih</a:t>
            </a:r>
            <a:r>
              <a:rPr lang="en-US" dirty="0"/>
              <a:t> </a:t>
            </a:r>
            <a:r>
              <a:rPr lang="sr-Latn-RS" dirty="0"/>
              <a:t>heš funkcija za gornji proizvoljan unos. Izlazi su uvek iste veličine i ispisani su u heksadecimalnom obliku. Na dalje u primerima iz aplikacije ćemo koristiti samo SHA256.</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Vi koristite ove funkcije sigurno koristite svaki dan na internetu, a da toga možda niste ni svesni. </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tj. Magic koji predstavlja jedinstvenu celobrojnu oznaku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I Block ID koji je redni broj bloka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 i sprečavanje naknadnog ubacivanja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bloka i ona predstavlja heširanu vrednost svih ostalih polja unutar bloka koja se konkateniraju, tj. spajaju zajedno</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ako izmenimo bilo koji blok u lancu, moraćemo da promenimo Prev polje narednog bloka, što će dalje propagacijom zahtevati da izmenimo sve blokove do kraja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ali, u </a:t>
            </a:r>
            <a:r>
              <a:rPr lang="en-US" dirty="0" err="1"/>
              <a:t>glavnom</a:t>
            </a:r>
            <a:r>
              <a:rPr lang="en-US" dirty="0"/>
              <a:t> se </a:t>
            </a:r>
            <a:r>
              <a:rPr lang="en-US" dirty="0" err="1"/>
              <a:t>uzimaju</a:t>
            </a:r>
            <a:r>
              <a:rPr lang="en-US" dirty="0"/>
              <a:t> </a:t>
            </a:r>
            <a:r>
              <a:rPr lang="en-US" dirty="0" err="1"/>
              <a:t>sve</a:t>
            </a:r>
            <a:r>
              <a:rPr lang="en-US" dirty="0"/>
              <a:t> </a:t>
            </a:r>
            <a:r>
              <a:rPr lang="en-US" dirty="0" err="1"/>
              <a:t>nule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a:t>
            </a:r>
            <a:r>
              <a:rPr lang="en-US" dirty="0"/>
              <a:t>) </a:t>
            </a:r>
            <a:r>
              <a:rPr lang="sr-Latn-RS" dirty="0"/>
              <a:t>P</a:t>
            </a:r>
            <a:r>
              <a:rPr lang="en-US" dirty="0" err="1"/>
              <a:t>rimetite</a:t>
            </a:r>
            <a:r>
              <a:rPr lang="en-US" dirty="0"/>
              <a:t> da </a:t>
            </a:r>
            <a:r>
              <a:rPr lang="en-US" dirty="0" err="1"/>
              <a:t>va</a:t>
            </a:r>
            <a:r>
              <a:rPr lang="sr-Latn-RS" dirty="0"/>
              <a:t>ži pravilo sa prethodnog slajda da ID-jevi blokova moraju da budu u inkrementalnom poretku, i da svi blokovi moraju da imaju isti magični broj</a:t>
            </a:r>
            <a:r>
              <a:rPr lang="en-US" dirty="0"/>
              <a:t>. </a:t>
            </a:r>
            <a:r>
              <a:rPr lang="sr-Latn-RS" dirty="0"/>
              <a:t>Polja i blokovi koji su nisu validni su označeni crvenom bojom.</a:t>
            </a:r>
            <a:endParaRPr lang="sr-Latn-R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čak i neka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err="1"/>
              <a:t>opet</a:t>
            </a:r>
            <a:r>
              <a:rPr lang="en-US" dirty="0"/>
              <a:t>, ne nu</a:t>
            </a:r>
            <a:r>
              <a:rPr lang="sr-Latn-RS" dirty="0"/>
              <a:t>žno novčane, ali pošto obrađujemo primer kriptovalute, kod nas će prethodno Data polje biti zamenjeno ovakvim spiskom transakcija, gde svaka transakcija sadrži 3)</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 dolazimo do prvog problema, a to je kako sprečiti pošiljaoca da pošalje više tokena nego što zapravo ima, obzirom da nemamo centralni autoritet poput banke koji može da proveri stanje na računu pre upisa transakcije na ledger?</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uvodimo nove polje References u kojoj se nalazi lista prethodnih blokova koji se navode kao dokaz porekla novca. Ukupna količina tokena koje je pošiljalac PRIMIO u tim blokovima je ulaz 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referisati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kako bi transakcija bila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Ali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već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kreator tog blockchaina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Videćemo kasnije kako se određuje ko je primalac coinbase transakcije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nastaje novi problem, a to je kako ćemo regulisati inflaciju? U lanac se stalno dodaju novi blokovi, a nema smisla beskonačno upumpavati nove tokene u sistem, jer bi onda izgubili na vrednosti.</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ćemo regulisati koristeći matematiku naravno. Ograničićemo ukupnu količinu novca u sistemu.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Tako što ćemo prepoloviti coinbase na svakih N blokova. Primera radi N je 5 u mojoj implementaciji, a 210,000 kod Bitcoin-a.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svakih pet blokova se coinbase prepolovi, možemo da izvučemo 5 puta 20 tokena ispred zagrade i da dobijemo beskonačni geometrijski red. Ko se seća matematike iz prve godine zna da je ovo 2 tako da dobijemo da je moj sistem matematički maksimalno ograničen na 200 tokena.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Mala napomena samo: stvaran broj tokena će biti malo manji od ovoga zato što postoji limit sa koliko malim brojevima računari zapravo mogu da rade.</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Ovde možete na primeru videti sve što smo malopre prešli: transakcije, reference i coinbase. Već sada postaje malo komplikovano napadaču da izmeni blok u sred lanca zbog svih budućih referenci koje će takođe morati da promeni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Međutim pošto je ovo kao što smo rekli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što znači da je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 očigledno nam je neophodan neki mehanizam koji bi sprečio korisnike da dodaju transakcije u tuđe 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Na primer trenutno ništa ne sprečava Džordža da doda transakciju</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gde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Mark </a:t>
            </a:r>
            <a:r>
              <a:rPr lang="en-US" dirty="0" err="1">
                <a:solidFill>
                  <a:sysClr val="windowText" lastClr="000000"/>
                </a:solidFill>
                <a:latin typeface="Calibri" panose="020F0502020204030204"/>
              </a:rPr>
              <a:t>njemu</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šalje 25</a:t>
            </a:r>
            <a:r>
              <a:rPr lang="en-US" sz="1200" dirty="0">
                <a:solidFill>
                  <a:srgbClr val="01023B"/>
                </a:solidFill>
                <a:latin typeface="Calibri" panose="020F0502020204030204"/>
              </a:rPr>
              <a:t>£</a:t>
            </a:r>
            <a:r>
              <a:rPr lang="sr-Latn-RS" sz="1200" dirty="0">
                <a:solidFill>
                  <a:srgbClr val="01023B"/>
                </a:solidFill>
                <a:latin typeface="Calibri" panose="020F0502020204030204"/>
              </a:rPr>
              <a:t>. </a:t>
            </a:r>
            <a:r>
              <a:rPr lang="sr-Latn-RS" dirty="0"/>
              <a:t>To znači da moramo obezbedimo način na koji Mark može da potvrdi da je baš ON taj koji je kreirao svaku svoju transakciju. </a:t>
            </a:r>
            <a:endParaRPr lang="sr-Latn-RS" dirty="0">
              <a:solidFill>
                <a:sysClr val="windowText" lastClr="000000"/>
              </a:solidFill>
              <a:latin typeface="Calibri" panose="020F0502020204030204"/>
            </a:endParaRP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proći kroz ceo sistem i deo po deo graditi blockchain</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Oni su mnogo bezbedniji od stvarnih potpisa.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a ne od nekoga ko se lažno predstavlja kao pošiljalac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potpise takođe koristite svakodnevno na internetu gde zapravo klijent i server potpisuju svoju komunikaciju. A verovatno je i neko od vas išao do MUPa da učita lični digitalni potpis u čip od lične karte.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možete da kliknete na katanac u search baru i proverite koji algoritam za digitalno potpisivanje je iskorišćen. Na primer sajt ETF-a koristi RSA enkripciju, kao i većina današnjih sajtova. Sa druge strane Bitcoin i moja implementacija koriste ECDSA koji je ujedno sigurniji i brži.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Malo ćemo proleteti kroz način njegovog funkcionisanja,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 mod </a:t>
            </a:r>
            <a:r>
              <a:rPr lang="sr-Latn-RS" dirty="0"/>
              <a:t>je ostatak pri deljenju, a mod </a:t>
            </a:r>
            <a:r>
              <a:rPr lang="en-US" dirty="0"/>
              <a:t>p </a:t>
            </a:r>
            <a:r>
              <a:rPr lang="en-US" dirty="0" err="1"/>
              <a:t>zna</a:t>
            </a:r>
            <a:r>
              <a:rPr lang="sr-Latn-RS" dirty="0"/>
              <a:t>či da su krive i sva izračunavanja nad konačnim poljem veličine p, i da svi rezultati moraju biti celi brojevi. Međutim v</a:t>
            </a:r>
            <a:r>
              <a:rPr lang="en-US" dirty="0" err="1"/>
              <a:t>izuelni</a:t>
            </a:r>
            <a:r>
              <a:rPr lang="en-US" dirty="0"/>
              <a:t> </a:t>
            </a:r>
            <a:r>
              <a:rPr lang="en-US" dirty="0" err="1"/>
              <a:t>primeri</a:t>
            </a:r>
            <a:r>
              <a:rPr lang="en-US" dirty="0"/>
              <a:t> </a:t>
            </a:r>
            <a:r>
              <a:rPr lang="en-US" dirty="0" err="1"/>
              <a:t>su</a:t>
            </a:r>
            <a:r>
              <a:rPr lang="en-US" dirty="0"/>
              <a:t> </a:t>
            </a:r>
            <a:r>
              <a:rPr lang="sr-Latn-RS" dirty="0"/>
              <a:t>u glavnom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Jer to otprilike izgleda ovako nekako. Čak ni ovaj grafički kalkulator ne može skroz precizno da predstavi ovu jednačinu.</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Definisaćemo operaciju sabiranja tačaka tako što provučemo pravu kroz tačke P i Q koje sabiramo i kao rezulat R uzimamo sliku u odnosu na X osu preseka te prave sa krivom kao na slici.</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Slično tome, ako sabiramo tačku samu sa sobom, povlačimo tangentu kroz tu tačku i na isti način uzimamo rezultat.</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možemo da definišemo operaciju množenja tačke nekim skalarom n, tako što tačku saberemo samu sa sobom n puta.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bi izgledalo ovako u beskonačnom polju.</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Ali sigurnost ovog algoritma zapravo leži u tome što u konačnom polju ove operacije nemaju svoje inverze, tj. ne možemo računski da pronađemo skalar n ako poznajemo rezultat množenja Q i početnu tačku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Poslednja jednačina je zapravo jednačina koju Bitcoin i moja implementacija koriste. Parametar A je nula, a P je nezamislivo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primer kako to otprilike izgleda sabiranje u konačnom polju. Ove plave tačke predstavljaju moguća celobrojna rešenja jednačine. Moraju biti celobrojna jer radimo sa ostatkom pri deljenju. Sabiranjem dve tačke dobijamo treću, ali oduzimanje nije definisano.</a:t>
            </a:r>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Slična priča je i za množenje. Množenjem neke tačke skalarom dobijamo drugu tačku. Inverzna operacija nije moguća. P je u oba slučaja prost broj, u suprotnom jednačine ne bi ispunjavala neke uslove koji su nam potrebni za sigurnost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Ovako izgleda ceo algoritam potpisivanja i verifikovanja poruke, nećemo proći kroz njega detaljno ali ćemo videti nekoliko bitnih stvari.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Potpis je uređeni par celih brojeva koji se spoje u jedan veliki broj.</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Prva bitna stvar je da se oni pre same komunikacije unapred dogovore </a:t>
            </a:r>
            <a:r>
              <a:rPr lang="en-US" dirty="0" err="1"/>
              <a:t>oko</a:t>
            </a:r>
            <a:r>
              <a:rPr lang="en-US" dirty="0"/>
              <a:t> </a:t>
            </a:r>
            <a:r>
              <a:rPr lang="en-US" dirty="0" err="1"/>
              <a:t>ovih</a:t>
            </a:r>
            <a:r>
              <a:rPr lang="en-US" dirty="0"/>
              <a:t> </a:t>
            </a:r>
            <a:r>
              <a:rPr lang="en-US" dirty="0" err="1"/>
              <a:t>parametara</a:t>
            </a:r>
            <a:r>
              <a:rPr lang="sr-Latn-RS" dirty="0"/>
              <a:t>. Ovo su javno dostupni podaci kod blockchaina.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Druga</a:t>
            </a:r>
            <a:r>
              <a:rPr lang="sr-Latn-RS" dirty="0"/>
              <a:t> bitna stvar je:</a:t>
            </a:r>
            <a:br>
              <a:rPr lang="sr-Latn-RS" dirty="0"/>
            </a:br>
            <a:r>
              <a:rPr lang="sr-Latn-RS" dirty="0"/>
              <a:t>Potpis zavisi od same poruke koja se šalje, to znači da će za svaku novu poruku Anin potpis biti drugačiji (što ne važi za potpise u stvarnom životu, naš potpis je uvek isti, nezavisno od toga šta potpisujemo). Ovo sprečava napadače od neprimetnog menjanja poruke u toku njenog putovanja</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 t</a:t>
            </a:r>
            <a:r>
              <a:rPr lang="en-US" dirty="0"/>
              <a:t>re</a:t>
            </a:r>
            <a:r>
              <a:rPr lang="sr-Latn-RS" dirty="0"/>
              <a:t>ća bitna stvar jeste: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Branko uspešno može da validira svaku Aninu poruku ne poznavajući Anin privatni ključ kojima je ona poruke enkriptovala. To je i bila cela poenta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možemo na primeru videti Anino slanje i Brankovu validaciju poruke.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se čini da smo rešili problem koji smo malopre imali u lancu: onemogućili smo korisnicima da šalju transakcije u tuđe ime. Džordž sada ne može da pošalje transakciju samome sebi u Markovo ime jer ne zna Markov privatni ključ. Ali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Džordža da jednostavno kopira Markovu prethodnu transakciju sa sve potpisom gde je poslao Džordžu 50tokena? Potpis će biti isti i VALIDAN za obe transakcije jer je poruka ista.</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To znači da moramo da osiguramo da je svaka poruka, tj transakcija različita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Srećom postoji jednostavno rešenje za to, uvešćemo ID transakcije koji će ulaziti u poruku koja se potpisuje. On u suštini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Druga novina koju uvodimo u transakcije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I svaka transakcija će imati potpis koji bilo ko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onemogućili menjanje tuđih transakcija uvođenjem potpisa, i onemogućili smo kopiranje tuđih prethodno objavljenih validnih transakcija uvođenjem ID-jeva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Kako da sprečimo korisnike da menjaju sopstvene transakcije nakon što su već objavljene na ledgeru? Svaki korisnik zna svoj privatni ključ, tako da on uvek može da potpiše svoju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Uzmimo primer gde Mark kupuje automobil od Sofije i pošalje joj 14.5 tokena za to. Sofija pročita transakciju i proda mu automobil. Nakon toga Mark izmeni transakciju tako da piše da je Sofiji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Rešenje ovog komplikovanog problema leži u tome da moramo da učinimo da je računarski teško izmeniti, a time i dodati nove transakcije, odnosno blokove.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dovoljno brzo </a:t>
            </a:r>
            <a:r>
              <a:rPr lang="en-US" dirty="0"/>
              <a:t>* </a:t>
            </a:r>
            <a:r>
              <a:rPr lang="sr-Latn-RS" dirty="0"/>
              <a:t>da izmeni taj blok pre nego što ostatak mreže doda </a:t>
            </a:r>
            <a:r>
              <a:rPr lang="en-US" dirty="0"/>
              <a:t>* </a:t>
            </a:r>
            <a:r>
              <a:rPr lang="sr-Latn-RS" dirty="0"/>
              <a:t>novi validan blok u lanac.</a:t>
            </a:r>
            <a:r>
              <a:rPr lang="en-US" dirty="0"/>
              <a:t> * </a:t>
            </a:r>
            <a:r>
              <a:rPr lang="sr-Latn-RS" dirty="0"/>
              <a:t>Nikad neće moći da prestigne ostatak mreže </a:t>
            </a:r>
            <a:r>
              <a:rPr lang="en-US" dirty="0"/>
              <a:t>* </a:t>
            </a:r>
            <a:r>
              <a:rPr lang="sr-Latn-RS" dirty="0"/>
              <a:t>i drugi čvorovi će znati da verzija lanca koju poseduje napadač </a:t>
            </a:r>
            <a:r>
              <a:rPr lang="en-US" dirty="0"/>
              <a:t>* </a:t>
            </a:r>
            <a:r>
              <a:rPr lang="sr-Latn-RS" dirty="0"/>
              <a:t>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Jedan od načina da ovo postignemo jeste rudarenje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Znamo već da je nemoguće dobiti ulaz heš funkcije pomoću izlaza, što znači da moramo krenuti od ulaza i menjati ga sve dok ne dobijemo izlaz koji tražimo</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sr-Latn-RS" dirty="0"/>
              <a:t>Iskoristićemo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željeni heš izlaz bloka mora biti manji ili jednak nekoj vrednosti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odnosno Difficulty. Tako što postoji (u ovom slučaju) 1 na 1 preslikavanje između vrednosti težine i minimalnog broja nula kojim mora da započinje heš vrednost bloka u binarnom obliku. U primeru možete videti tu vrednost i u heksadecimalnom obliku koji ćemo koristiti na dalje.</a:t>
            </a:r>
            <a:endParaRPr lang="sr-Latn-RS" sz="1200"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Pošto je difficulty zasebno polje možemo menjati težinu svakog pojedinačnog bloka tako da je prosečno vreme dodavanja novog bloka u lanac isto (npr. 10 minuta kod Bitcoina) XXX</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Odgovor je pa ne možemo naravno, moramo da promenimo sadržaj bloka kako bi se promenila njegova heš vrednost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Pošto ne možemo da menjamo transakcije niti druga polja koja opisuju i obezbeđuju blok moramo da uvedemo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svi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Pri dodavanju novog bloka svaki rudar prikupi nove transakcije od ostalih čvorova koje stavi u blok i onda stavi samoga sebe, tj. svoj javni ključ kao primaoca Coinbase nagrade, i sa tim vrednostima kreće da rudari, tj. da traži validan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pronalaženje se bukvalno sastoji od isprobavanja različitih Nonce vrednosti i iznova računanja heša celog bloka dok se ne dobije validan heš.</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ovom primeru nadač je napravio izmenu u petom bloku i izrudario ga za Nonce vrednost od 24263, to znači da je morao toliko puta da računa heš vrednost bloka, jer je krenuo od 1.</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Rudarenje je u suštini statistička igra, što više procesorske snage imamo to je veća šansa da baš mi pronađemo odgovarajući Nonce jer smo isprobali više vrednosti.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I sada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u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sr-Latn-RS" dirty="0"/>
              <a:t>Čvorovi u blockchain mreži nemaju pojma ko su drugi čvorovi, a na neki način moraju da veruju jedni drugima i da se međusobno dogovore koje informacije su validne a koje nisu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Za to su zaduženi konsenzus algoritmi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Najpoznatiji smo već zapravo videli malopre u obliku rudarenja, a to je dokaz radom, odnosno Proof of Work koji kaže da čvorovi moraju da ulože neki trud (znači rudarenje čime troše dosta svojih resursa) u cilju dokazivanja da im se može verovati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Malicioznim čvorovima je jednostavno finansijski neisplativo da pokušaju da podmetnu nevalidan blok ostatku mreže, jer drugi čvorovi mogu lako proveriti sve informacije koje dobiju. I potpise transakcija i da li je heš vrednost bloka validna sa Noncom koji su dobili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Neke od mana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Poznati 51%ni napad, gde ukoliko jedan entitet kontroliše više od pola procesorske snage u mreži onda ne važi ona konstatacija da on nikad neće stići ostatak mreže u dodavanju novih i izmenjenih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što je blockchain mreža veća, postaje teže izrudariti blok, a nagrade su sve manje, tako da postaje neisplativo rudariti. Zbog toga se retko koristi ovaj konsenzus algoritam kod novijih kriptovaluta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 npr.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 iako se one često predstavljaju ovakvim novčićima ili tokenima sa slike, kriptovalute ne postoje u fizičkom obliku, niti npr. 4 Bitcoina predstavlja nešto opipljivo, što znači da one spadaju u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međutim on</a:t>
            </a:r>
            <a:r>
              <a:rPr lang="en-US" dirty="0"/>
              <a:t>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recimo kretanje robe iz Kine do nas koju smo naručili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dotaćićemo se i blockchaina kao mrežnog protokola, jer je decentralizovanost sistema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konsenzus algoritama, ovo su neki od poznatijih.</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Meni se najviše sviđa delegirani dokaz ulogom gde čvorovi glasaju sopstvenim tokenima za čvor koji treba da validira novi blok. Ukoliko on uspešno validira blok svi koji su glasali za njega dobijaju nagradu. Ukoliko ne uspe, svi čvorovi gube uložene tokene.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Tehnički najfer algoritam je dokaz proteklim vremenom koji u suštini uspavljuje procesore čvorova na neko nasumično vreme, i kome je bilo dodeljeno najmanje vreme se prvi probudi i kreira novi blok dobijajući i nagradu. Najfer je jer svi imaju podjednaku šansu da budu validatori, ali se ne može koristiti na javnim blockchain mrežama.</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 sad smo sve vreme razmatrali blockchain na samo jednom čvoru.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u distribuiranom sistemu svaki korisnik ima ličnu kopiju lanca na svom uređaju.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veoma bitna sigurnosna prednost koju distribuirani sistem pruža, jer to znači da ne postoji centralni autoritet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velikim sistemima čvorovi veruju drugim čvorovima koji imaju istu verziju lanca, tj. ako im se heševi u poslednjem bloku poklapaju.</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mom primeru sam implementirao tri čvora kako bi bilo pregledno, zeleni čvorovi veruju drugim zelenim čvorovima, pod čvor mislim na ovaj tekst A, B, C iznad lanaca,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napadač čak i da uspe da izmeni lanac (što je možemo slobodno reći pa nemoguće) on mora da ima pristup i drugim čvorovi</a:t>
            </a:r>
            <a:r>
              <a:rPr lang="en-US" dirty="0"/>
              <a:t>m</a:t>
            </a:r>
            <a:r>
              <a:rPr lang="sr-Latn-RS" dirty="0"/>
              <a:t>a kako bi i kod njih mogao da napravi iste izmene, jer se promene ne propagiraju kroz mrežu.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Kada napadač uspešno izmeni lanac na čvoru A (lanac je zelen), čvor A je crven jer mu se ne poklapa poslednji heš ne poklapa sa ostatkom mreže, tako da mu niko ne veruje iako on tehnički on validan lanac.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takođe znači da ako napadač uspe da izmeni većinu čvorova u sistemu, čvorovima sa originalno validnim lancem većina mreže neće više verovati. Ali ako dođemo do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Hajde sada da za trenutak posmatramo blockchain mrežu sa inženjerske strane. Javne blockchain mreže komuniciraju preko interneta i korisnici su u glavnom globalno rasprostranjeni.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Ovo zapravo predstavlja veliki problem, jer globalne mreže znače da podaci nikad ne dolaze do svih čvorova istovremeno, i to izaziva neslaganje među čvorovima oko toga koja je tačna trenutna verzija lanca, tj. ima više tačnih trenutnih verzija lanaca, u zavisnosti od toga koji čvor pitamo.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Da bi se ovo razrešilo čvorovi pamte sve verzije lanca, tj. lanac se razdvaja</a:t>
            </a:r>
            <a:r>
              <a:rPr lang="en-US" dirty="0"/>
              <a:t>, </a:t>
            </a:r>
            <a:r>
              <a:rPr lang="en-US" dirty="0" err="1"/>
              <a:t>odnosno</a:t>
            </a:r>
            <a:r>
              <a:rPr lang="en-US" dirty="0"/>
              <a:t> </a:t>
            </a:r>
            <a:r>
              <a:rPr lang="en-US" dirty="0" err="1"/>
              <a:t>kreiraju</a:t>
            </a:r>
            <a:r>
              <a:rPr lang="en-US" dirty="0"/>
              <a:t> se </a:t>
            </a:r>
            <a:r>
              <a:rPr lang="en-US" dirty="0" err="1"/>
              <a:t>forkovi</a:t>
            </a:r>
            <a:r>
              <a:rPr lang="sr-Latn-RS" dirty="0"/>
              <a:t>,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US" dirty="0" err="1"/>
              <a:t>Postoji</a:t>
            </a:r>
            <a:r>
              <a:rPr lang="en-US" dirty="0"/>
              <a:t> vi</a:t>
            </a:r>
            <a:r>
              <a:rPr lang="sr-Latn-RS" dirty="0"/>
              <a:t>še različitih vrsta forkova, a nama je najviše od interesa živi slučajni fork, gde se čvorovi ne slažu međusobno zbog kašnjenja podataka u mreži. Nastaje kada dva rudara skoro istovremeno izrudare novi blok. Oba bloka su validna, ali sadrže drugačije informacije u sebi, u najmanju ruku drugačijeg primaoca coinbase nagrade. Ovi forkovi se lako razrešavaju prilikom rudarenja nekog od sledećih blokova. U nekom trenutku će se desiti da samo jedan rudar izrudari blok, čineći jedan fork duži od drugoga i onda će cela mreža smatrati taj fork kao jedini validan.</a:t>
            </a:r>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kratka mrežna animacija koja daje malo bolju sliku kako čvorovi komuniciraju.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rudar u Beogradu, kao i timer koji odbrojava očekivano prosečno vreme za rudarenje novog bloka koje u proseku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Zbog svega o čemu smo malopre pričali i jer je lakše napasti nove blokove, generalno se kod blockchaina smatraju zaista nepromenljivim blokovi koji su malo dublje u lancu, i ne treba 100% verovati novijim blokovima. Ta verodostojnost blokova je označena ovim nijansama zelene boje.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neko (PAUZA)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vreme da one dođu do različitih čvorova, što takođe izaziva neslaganje.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trenutku kada je neko u Los Anđelesu izrudario blok i taj blok došao do Beograda, nepotvrđene transakcije idu u novi blok (NASTAVAK) koji sada tek kreće da se rudari, a lista se čisti i puni novim transakcijama.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dolazimo do onog problematičnog dela a to je šta se dešava kada dva čvora skoro istovremeno izrudare novi blok, recimo Beograd i Rio. U zavisnosti od topologije mreže, čvorovi će videti različite verzije lanca. (NASTAVAK)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se razrešava tako što sada na primer samo Tokio izrudari sledeći blok i onda se njegova verzija lanca uzima kao validna jer je najduža, tj svi čvorovi će smatrati da je Beograd izrudario prethodni blok, a fork gde je Rio izrudario blok se može odbaciti jer ni jedan čvor do kog je Rio blok prvi došao nije izrudario novi blok pre Tokija.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3,4)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 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Ovu aplikaciju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Pruža čistiju sintaksu i dodatne mogućnosti, od kojih sam intenzivno koristio parent-child arhitekturu i liste za ubacivanje child stranica </a:t>
            </a:r>
            <a:r>
              <a:rPr lang="en-US" dirty="0" err="1"/>
              <a:t>sa</a:t>
            </a:r>
            <a:r>
              <a:rPr lang="en-US" dirty="0"/>
              <a:t> </a:t>
            </a:r>
            <a:r>
              <a:rPr lang="sr-Latn-RS" dirty="0"/>
              <a:t>grupisani</a:t>
            </a:r>
            <a:r>
              <a:rPr lang="en-US" dirty="0"/>
              <a:t>m</a:t>
            </a:r>
            <a:r>
              <a:rPr lang="sr-Latn-RS" dirty="0"/>
              <a:t> elemenat</a:t>
            </a:r>
            <a:r>
              <a:rPr lang="en-US" dirty="0" err="1"/>
              <a:t>ima</a:t>
            </a:r>
            <a:r>
              <a:rPr lang="sr-Latn-RS" dirty="0"/>
              <a:t> </a:t>
            </a:r>
            <a:r>
              <a:rPr lang="en-US" dirty="0"/>
              <a:t>u </a:t>
            </a:r>
            <a:r>
              <a:rPr lang="sr-Latn-RS" dirty="0"/>
              <a:t>parent stranice.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interakcije sa krajnjim korisnikom.</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unutar iste mreže, što znači da bi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monitoru i na mobilnom uređaju.</a:t>
            </a:r>
            <a:r>
              <a:rPr lang="en-US" dirty="0"/>
              <a:t> </a:t>
            </a:r>
            <a:r>
              <a:rPr lang="en-US" dirty="0" err="1"/>
              <a:t>Zahvaljujuci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prilagodljivi</a:t>
            </a:r>
            <a:r>
              <a:rPr lang="en-US" dirty="0"/>
              <a:t> </a:t>
            </a:r>
            <a:r>
              <a:rPr lang="en-US" dirty="0" err="1"/>
              <a:t>razlicitim</a:t>
            </a:r>
            <a:r>
              <a:rPr lang="en-US" dirty="0"/>
              <a:t> </a:t>
            </a:r>
            <a:r>
              <a:rPr lang="en-US" dirty="0" err="1"/>
              <a:t>velicinama</a:t>
            </a:r>
            <a:r>
              <a:rPr lang="en-US" dirty="0"/>
              <a:t> </a:t>
            </a:r>
            <a:r>
              <a:rPr lang="en-US" dirty="0" err="1"/>
              <a:t>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en-US" dirty="0" err="1"/>
              <a:t>cemo</a:t>
            </a:r>
            <a:r>
              <a:rPr lang="en-US" dirty="0"/>
              <a:t>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280.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554545"/>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što uniformnijom raspodelom izlaznih vrednosti</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Često se koriste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25041"/>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2323713"/>
          </a:xfrm>
          <a:prstGeom prst="rect">
            <a:avLst/>
          </a:prstGeom>
          <a:noFill/>
        </p:spPr>
        <p:txBody>
          <a:bodyPr wrap="square" rtlCol="0">
            <a:spAutoFit/>
          </a:bodyPr>
          <a:lstStyle/>
          <a:p>
            <a:pPr>
              <a:spcAft>
                <a:spcPts val="1200"/>
              </a:spcAft>
            </a:pPr>
            <a:r>
              <a:rPr lang="sr-Latn-RS" sz="2000" dirty="0">
                <a:latin typeface="Calibri" panose="020F0502020204030204"/>
              </a:rPr>
              <a:t>Sadržaj bloka</a:t>
            </a:r>
            <a:r>
              <a:rPr lang="en-US" sz="2000" dirty="0">
                <a:latin typeface="Calibri" panose="020F0502020204030204"/>
              </a:rPr>
              <a:t>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8036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186" y="3634263"/>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323439"/>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a:spcAft>
                <a:spcPts val="1200"/>
              </a:spcAft>
            </a:pPr>
            <a:r>
              <a:rPr lang="sr-Latn-RS" sz="2000" dirty="0">
                <a:latin typeface="Calibri" panose="020F0502020204030204"/>
              </a:rPr>
              <a:t>Nije moguće referisati se na prethodno već referisane blokove</a:t>
            </a:r>
          </a:p>
          <a:p>
            <a:pPr>
              <a:spcAft>
                <a:spcPts val="1200"/>
              </a:spcAft>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18398"/>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874041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mehanizam ubacivanja novih tokena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747661"/>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maksimalnu količinu novca koja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55509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enkriptovanu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3678D19-1D49-C532-45D9-AEE5D83962A8}"/>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6" name="TextBox 5">
            <a:extLst>
              <a:ext uri="{FF2B5EF4-FFF2-40B4-BE49-F238E27FC236}">
                <a16:creationId xmlns:a16="http://schemas.microsoft.com/office/drawing/2014/main" id="{3B880714-C1A7-7D86-9794-EB61F549A2D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69F9F5B-AF7D-4C0A-B123-E07CA8554C23}"/>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82B9272-9338-729E-7FFD-65C9AD43650D}"/>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93300AD6-B84B-E553-BB12-5B1D0F073B46}"/>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2" name="TextBox 1">
            <a:extLst>
              <a:ext uri="{FF2B5EF4-FFF2-40B4-BE49-F238E27FC236}">
                <a16:creationId xmlns:a16="http://schemas.microsoft.com/office/drawing/2014/main" id="{3EEB96F3-305C-57A4-7AC5-A2C235B9D9A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09B562F-6A18-00C7-D7B6-1A20CABE933C}"/>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p:sp>
            <p:nvSpPr>
              <p:cNvPr id="4" name="TextBox 3">
                <a:extLst>
                  <a:ext uri="{FF2B5EF4-FFF2-40B4-BE49-F238E27FC236}">
                    <a16:creationId xmlns:a16="http://schemas.microsoft.com/office/drawing/2014/main" id="{409B562F-6A18-00C7-D7B6-1A20CABE933C}"/>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20A69C-047C-F4FD-52C3-BC300EC7C83C}"/>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7" name="Right Brace 6">
            <a:extLst>
              <a:ext uri="{FF2B5EF4-FFF2-40B4-BE49-F238E27FC236}">
                <a16:creationId xmlns:a16="http://schemas.microsoft.com/office/drawing/2014/main" id="{59CF6CF6-F456-21B6-3986-16B788ED26EB}"/>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745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0CD69BAD-F69C-F20F-3487-CB8992C9E4FD}"/>
              </a:ext>
            </a:extLst>
          </p:cNvPr>
          <p:cNvSpPr txBox="1"/>
          <p:nvPr/>
        </p:nvSpPr>
        <p:spPr>
          <a:xfrm>
            <a:off x="571500" y="514350"/>
            <a:ext cx="386644" cy="523220"/>
          </a:xfrm>
          <a:prstGeom prst="rect">
            <a:avLst/>
          </a:prstGeom>
          <a:noFill/>
        </p:spPr>
        <p:txBody>
          <a:bodyPr wrap="none" rtlCol="0">
            <a:spAutoFit/>
          </a:bodyPr>
          <a:lstStyle/>
          <a:p>
            <a:r>
              <a:rPr lang="sr-Latn-RS" sz="2800" b="1" dirty="0">
                <a:solidFill>
                  <a:srgbClr val="C00000"/>
                </a:solidFill>
              </a:rPr>
              <a:t>R</a:t>
            </a:r>
            <a:endParaRPr lang="en-US" sz="2800" b="1" dirty="0">
              <a:solidFill>
                <a:srgbClr val="C00000"/>
              </a:solidFill>
            </a:endParaRPr>
          </a:p>
        </p:txBody>
      </p:sp>
      <p:sp>
        <p:nvSpPr>
          <p:cNvPr id="7" name="TextBox 6">
            <a:extLst>
              <a:ext uri="{FF2B5EF4-FFF2-40B4-BE49-F238E27FC236}">
                <a16:creationId xmlns:a16="http://schemas.microsoft.com/office/drawing/2014/main" id="{F459BF09-1F71-936F-D170-9CA3BF573130}"/>
              </a:ext>
            </a:extLst>
          </p:cNvPr>
          <p:cNvSpPr txBox="1"/>
          <p:nvPr/>
        </p:nvSpPr>
        <p:spPr>
          <a:xfrm>
            <a:off x="2341679" y="3354051"/>
            <a:ext cx="382006" cy="523220"/>
          </a:xfrm>
          <a:prstGeom prst="rect">
            <a:avLst/>
          </a:prstGeom>
          <a:noFill/>
        </p:spPr>
        <p:txBody>
          <a:bodyPr wrap="square">
            <a:spAutoFit/>
          </a:bodyPr>
          <a:lstStyle/>
          <a:p>
            <a:r>
              <a:rPr lang="sr-Latn-RS" sz="2800" b="1" dirty="0">
                <a:solidFill>
                  <a:schemeClr val="accent2"/>
                </a:solidFill>
              </a:rPr>
              <a:t>P</a:t>
            </a:r>
            <a:endParaRPr lang="en-US" sz="2800" dirty="0">
              <a:solidFill>
                <a:schemeClr val="accent2"/>
              </a:solidFill>
            </a:endParaRPr>
          </a:p>
        </p:txBody>
      </p:sp>
      <p:sp>
        <p:nvSpPr>
          <p:cNvPr id="9" name="TextBox 8">
            <a:extLst>
              <a:ext uri="{FF2B5EF4-FFF2-40B4-BE49-F238E27FC236}">
                <a16:creationId xmlns:a16="http://schemas.microsoft.com/office/drawing/2014/main" id="{D96F6F04-A940-9344-D88A-2CE1E923C2BD}"/>
              </a:ext>
            </a:extLst>
          </p:cNvPr>
          <p:cNvSpPr txBox="1"/>
          <p:nvPr/>
        </p:nvSpPr>
        <p:spPr>
          <a:xfrm>
            <a:off x="5062538" y="2902387"/>
            <a:ext cx="382006" cy="523220"/>
          </a:xfrm>
          <a:prstGeom prst="rect">
            <a:avLst/>
          </a:prstGeom>
          <a:noFill/>
        </p:spPr>
        <p:txBody>
          <a:bodyPr wrap="square">
            <a:spAutoFit/>
          </a:bodyPr>
          <a:lstStyle/>
          <a:p>
            <a:r>
              <a:rPr lang="sr-Latn-RS" sz="2800" b="1" dirty="0">
                <a:solidFill>
                  <a:srgbClr val="FF0000"/>
                </a:solidFill>
              </a:rPr>
              <a:t>Q</a:t>
            </a:r>
            <a:endParaRPr lang="en-US" sz="2800" dirty="0">
              <a:solidFill>
                <a:srgbClr val="FF0000"/>
              </a:solidFill>
            </a:endParaRPr>
          </a:p>
        </p:txBody>
      </p:sp>
    </p:spTree>
    <p:extLst>
      <p:ext uri="{BB962C8B-B14F-4D97-AF65-F5344CB8AC3E}">
        <p14:creationId xmlns:p14="http://schemas.microsoft.com/office/powerpoint/2010/main" val="411579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9EA639D-0DEC-99E7-2518-7C93EE64FF6C}"/>
              </a:ext>
            </a:extLst>
          </p:cNvPr>
          <p:cNvSpPr txBox="1"/>
          <p:nvPr/>
        </p:nvSpPr>
        <p:spPr>
          <a:xfrm>
            <a:off x="5263159" y="4819650"/>
            <a:ext cx="740908" cy="523220"/>
          </a:xfrm>
          <a:prstGeom prst="rect">
            <a:avLst/>
          </a:prstGeom>
          <a:noFill/>
        </p:spPr>
        <p:txBody>
          <a:bodyPr wrap="none" rtlCol="0">
            <a:spAutoFit/>
          </a:bodyPr>
          <a:lstStyle/>
          <a:p>
            <a:r>
              <a:rPr lang="sr-Latn-RS" sz="2800" b="1" dirty="0">
                <a:solidFill>
                  <a:srgbClr val="FF0000"/>
                </a:solidFill>
              </a:rPr>
              <a:t>16P</a:t>
            </a:r>
            <a:endParaRPr lang="en-US" sz="2800" b="1" dirty="0">
              <a:solidFill>
                <a:srgbClr val="FF0000"/>
              </a:solidFill>
            </a:endParaRPr>
          </a:p>
        </p:txBody>
      </p:sp>
      <p:sp>
        <p:nvSpPr>
          <p:cNvPr id="5" name="TextBox 4">
            <a:extLst>
              <a:ext uri="{FF2B5EF4-FFF2-40B4-BE49-F238E27FC236}">
                <a16:creationId xmlns:a16="http://schemas.microsoft.com/office/drawing/2014/main" id="{1D71D612-AA21-C1AA-B4FA-4C2507E1E19A}"/>
              </a:ext>
            </a:extLst>
          </p:cNvPr>
          <p:cNvSpPr txBox="1"/>
          <p:nvPr/>
        </p:nvSpPr>
        <p:spPr>
          <a:xfrm>
            <a:off x="1238250" y="2737660"/>
            <a:ext cx="386644" cy="523220"/>
          </a:xfrm>
          <a:prstGeom prst="rect">
            <a:avLst/>
          </a:prstGeom>
          <a:noFill/>
        </p:spPr>
        <p:txBody>
          <a:bodyPr wrap="none" rtlCol="0">
            <a:spAutoFit/>
          </a:bodyPr>
          <a:lstStyle/>
          <a:p>
            <a:r>
              <a:rPr lang="sr-Latn-RS" sz="2800" b="1" dirty="0">
                <a:solidFill>
                  <a:srgbClr val="FF0000"/>
                </a:solidFill>
              </a:rPr>
              <a:t>P</a:t>
            </a:r>
            <a:endParaRPr lang="en-US" sz="2800" b="1" dirty="0">
              <a:solidFill>
                <a:srgbClr val="FF0000"/>
              </a:solidFill>
            </a:endParaRPr>
          </a:p>
        </p:txBody>
      </p:sp>
    </p:spTree>
    <p:extLst>
      <p:ext uri="{BB962C8B-B14F-4D97-AF65-F5344CB8AC3E}">
        <p14:creationId xmlns:p14="http://schemas.microsoft.com/office/powerpoint/2010/main" val="298723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5078</TotalTime>
  <Words>6843</Words>
  <Application>Microsoft Office PowerPoint</Application>
  <PresentationFormat>Widescreen</PresentationFormat>
  <Paragraphs>508</Paragraphs>
  <Slides>48</Slides>
  <Notes>45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78</cp:revision>
  <dcterms:created xsi:type="dcterms:W3CDTF">2023-03-04T15:09:55Z</dcterms:created>
  <dcterms:modified xsi:type="dcterms:W3CDTF">2023-05-14T11:11:34Z</dcterms:modified>
</cp:coreProperties>
</file>